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81" r:id="rId3"/>
    <p:sldId id="288" r:id="rId4"/>
    <p:sldId id="287" r:id="rId5"/>
    <p:sldId id="272" r:id="rId6"/>
    <p:sldId id="280" r:id="rId7"/>
    <p:sldId id="283" r:id="rId8"/>
    <p:sldId id="284" r:id="rId9"/>
    <p:sldId id="273" r:id="rId10"/>
    <p:sldId id="286" r:id="rId11"/>
    <p:sldId id="278" r:id="rId12"/>
    <p:sldId id="277" r:id="rId13"/>
    <p:sldId id="285" r:id="rId14"/>
    <p:sldId id="279" r:id="rId15"/>
    <p:sldId id="262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9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1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8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5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rozpočty a soupisy provedených prací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4318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8092881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Jan Plešmíd, 16.9.2021</a:t>
            </a:r>
          </a:p>
          <a:p>
            <a:pPr algn="r"/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C0B6A30-485C-4AAA-9703-7ED48714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2256639"/>
            <a:ext cx="7158440" cy="3588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Byly dostatečně vysvětleny případné změny a nesrovnalosti mezi slepým rozpočtem a rozpočtem vítězného uchazeče (mimo změny ceny)?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nebyly v průběhu VZ uveřejněny žádné dodatečné informace a zároveň nebyly identifikovány žádné nesrovnalosti je slepý rozpočet a rozpočet vítězného uchazeče shodný (mimo ceny)?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limitů zákona =&gt; podhodnocení předpokládané hodnoty zakázky.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Kontrola zadávacího řízení před uzavřením smlouvy</a:t>
            </a:r>
          </a:p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sledované parametry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33EE796A-1760-4286-AD65-7E4E6D46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6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820411"/>
            <a:ext cx="7158440" cy="4025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jen pro konkrétní změnu, nejedná se o změněný rozpočet celé stavby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nutné vyhotovit ve shodné struktuře jako smluvní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jeden ucelený soubor všech dílčích rozpočtů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formát – výstup z rozpočtářského SW dle OP + .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ocenění jednotlivých položek rozpočtu změny musí být provedeno v souladu s</a:t>
            </a:r>
          </a:p>
          <a:p>
            <a:pPr lvl="2"/>
            <a:r>
              <a:rPr lang="cs-CZ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ustanovením v SoD (primárně, vč. CS a CÚ pokud jsou uvedeny)</a:t>
            </a:r>
          </a:p>
          <a:p>
            <a:pPr lvl="2"/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kap. 6.1 OP (pokud není ocenění změn řešeno popř. dostatečně řešeno v SoD)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CRR může vyzvat příjemce k uzavření dodatku ke smlouvě na plnění zakázky, stanovujícího způsob ocenění dodatečných stavebních prací</a:t>
            </a:r>
          </a:p>
          <a:p>
            <a:pPr lvl="2"/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33422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Kontrola dodatečných stavebních prací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položkový rozpočet změny stavby</a:t>
            </a:r>
          </a:p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C7920A8-D5A3-4349-9021-88E61E19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9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nekompletní dokumentace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položky nejsou oceňovány v souladu se SoD nebo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částky uvedené v ZL neodpovídají rozpočtu daného ZL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rozpočet změny je dokládán v několika souborech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změny položek řešeny částečnými přípočty či odpočty smluvních položek, jedná se však o vícepráce a méněpráce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přípočty dodatku řešeny odpočtem množství ze smluvního rozpočtu a přípočtem nového množství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nedodržení des. míst ze smluvního rozpočtu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Položkový rozpočet změny stavby</a:t>
            </a: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nejčastější chyby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71529DDB-776D-4018-AFE7-53EE1D68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192544"/>
            <a:ext cx="7158440" cy="5084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viz kap. 18.5 OP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soupisy skutečně provedených prací – struktura vychází ze smluvního rozpočtu a příp. dodatků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elektronické formáty 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.KZ, .KZA – 1 soubor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unixml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soupisy skutečně provedených prací (počet dle fakturace) + zdrojový rozpočet stavby vč. příp. dodatků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1 soubor (export z posledního zjišťovacího protokolu)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.xc4 - soupisy skutečně provedených prací (počet dle fakturace) + zdrojový rozpočet stavby vč. příp. dodatků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StavData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1 soubor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podklad pro čerpání vygenerovaný CRR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počet vyplněných podkladů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dle počtu faktur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 každou změnou rozpočtu stavby musí být vygenerován nový podklad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</a:pPr>
            <a:r>
              <a:rPr lang="cs-C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 ve formátu .</a:t>
            </a:r>
            <a:r>
              <a:rPr lang="cs-CZ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cs-C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např. z programu </a:t>
            </a:r>
            <a:r>
              <a:rPr lang="cs-CZ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EuroCalc</a:t>
            </a:r>
            <a:r>
              <a:rPr lang="cs-C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či jiného rozpočtářského SW, které nepracují s výše uvedenými formáty</a:t>
            </a:r>
          </a:p>
          <a:p>
            <a:pPr marL="1330325" lvl="3" indent="-342900">
              <a:lnSpc>
                <a:spcPct val="120000"/>
              </a:lnSpc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CRR posoudí akceptovatelnost výstupu</a:t>
            </a:r>
            <a:endParaRPr lang="cs-CZ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</a:pPr>
            <a:r>
              <a:rPr lang="cs-CZ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případně jiný rozpočet odsouhlasený CRR</a:t>
            </a:r>
          </a:p>
          <a:p>
            <a:pPr marL="1330325" lvl="3" indent="-34290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03982C3B-B781-4828-8AA1-2FD10629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195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rozdíly mezi částkou uvedenou na faktuře a částkou uvedenou v soupise provedených prací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vysoká chybovost při vyplňování podkladu pro čerpání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dodatečné úpravy podkladu pro čerpání od CRR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přečerpání/nedočerpání položek smluvního rozpočtu vč. příp. dodatků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nečerpání položek méněprací z dodatků a nedočerpání příslušných položek ze smluvního rozpočtu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nejčastější chyby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F1B64D2-FB66-4ABA-B39A-8E37D54BE78E}"/>
              </a:ext>
            </a:extLst>
          </p:cNvPr>
          <p:cNvSpPr txBox="1">
            <a:spLocks/>
          </p:cNvSpPr>
          <p:nvPr/>
        </p:nvSpPr>
        <p:spPr>
          <a:xfrm>
            <a:off x="1127928" y="3830580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doporučení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2653D90-3AF2-4F21-9EBD-957F50923D41}"/>
              </a:ext>
            </a:extLst>
          </p:cNvPr>
          <p:cNvSpPr txBox="1">
            <a:spLocks/>
          </p:cNvSpPr>
          <p:nvPr/>
        </p:nvSpPr>
        <p:spPr>
          <a:xfrm>
            <a:off x="1075489" y="4588478"/>
            <a:ext cx="7158440" cy="1950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podpisu SoD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kontaktovat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MP/rozpočtáře a zkonzultovat způsob dokládání fakturace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nevyužívat fakturaci poměrové části smluvní ceny, ale dle skutečně provedených prací za dané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dodržet zaokrouhlení ze smluvního rozpočtu</a:t>
            </a:r>
          </a:p>
        </p:txBody>
      </p:sp>
      <p:pic>
        <p:nvPicPr>
          <p:cNvPr id="9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3EDC5377-AA55-4F67-8646-DA462AE1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1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C8DD6A-9464-4BD2-84BB-D759491C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viz kap. 5, 6 a 18 Obecných pravidel pro žadatele a příjemce (OP)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rozpočet stavby vč. rozpočtů změny stavby musí být vypracován v souladu s prováděcí vyhláškou č. 169/2016 Sb. Vyhláška o stanovení rozsahu dokumentace veřejné zakázky na stavební práce a soupisu stavebních prací, dodávek a služeb s výkazem výměr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zákon č. 134/2016 Sb. Zákon o zadávání veřejných zakázek (ZZVZ)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Obecné povinnosti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E593045-5DDE-483E-BDD5-6FBCC605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2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program </a:t>
            </a:r>
            <a:r>
              <a:rPr lang="cs-CZ" dirty="0" err="1"/>
              <a:t>BUILDpower</a:t>
            </a:r>
            <a:r>
              <a:rPr lang="cs-CZ" dirty="0"/>
              <a:t> 	</a:t>
            </a:r>
          </a:p>
          <a:p>
            <a:pPr marL="739775" lvl="1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.</a:t>
            </a:r>
            <a:r>
              <a:rPr lang="cs-CZ" sz="1800" b="0" dirty="0" err="1">
                <a:solidFill>
                  <a:schemeClr val="tx1"/>
                </a:solidFill>
              </a:rPr>
              <a:t>rts</a:t>
            </a:r>
            <a:r>
              <a:rPr lang="cs-CZ" sz="1800" b="0" dirty="0">
                <a:solidFill>
                  <a:schemeClr val="tx1"/>
                </a:solidFill>
              </a:rPr>
              <a:t>, .xc4, .</a:t>
            </a:r>
            <a:r>
              <a:rPr lang="cs-CZ" sz="1800" b="0" dirty="0" err="1">
                <a:solidFill>
                  <a:schemeClr val="tx1"/>
                </a:solidFill>
              </a:rPr>
              <a:t>utf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err="1">
                <a:solidFill>
                  <a:schemeClr val="tx1"/>
                </a:solidFill>
              </a:rPr>
              <a:t>e.soupis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err="1">
                <a:solidFill>
                  <a:schemeClr val="tx1"/>
                </a:solidFill>
              </a:rPr>
              <a:t>eVV</a:t>
            </a:r>
            <a:r>
              <a:rPr lang="cs-CZ" sz="1800" b="0" dirty="0">
                <a:solidFill>
                  <a:schemeClr val="tx1"/>
                </a:solidFill>
              </a:rPr>
              <a:t>, .</a:t>
            </a:r>
            <a:r>
              <a:rPr lang="cs-CZ" sz="1800" b="0" dirty="0" err="1">
                <a:solidFill>
                  <a:schemeClr val="tx1"/>
                </a:solidFill>
              </a:rPr>
              <a:t>xls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program ASPE</a:t>
            </a:r>
            <a:endParaRPr lang="cs-CZ" dirty="0"/>
          </a:p>
          <a:p>
            <a:pPr marL="739775" lvl="1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xc4, .</a:t>
            </a:r>
            <a:r>
              <a:rPr lang="cs-CZ" sz="1800" b="0" dirty="0" err="1">
                <a:solidFill>
                  <a:schemeClr val="tx1"/>
                </a:solidFill>
              </a:rPr>
              <a:t>StavData</a:t>
            </a:r>
            <a:r>
              <a:rPr lang="cs-CZ" sz="1800" b="0" dirty="0">
                <a:solidFill>
                  <a:schemeClr val="tx1"/>
                </a:solidFill>
              </a:rPr>
              <a:t>, .</a:t>
            </a:r>
            <a:r>
              <a:rPr lang="cs-CZ" sz="1800" b="0" dirty="0" err="1">
                <a:solidFill>
                  <a:schemeClr val="tx1"/>
                </a:solidFill>
              </a:rPr>
              <a:t>xls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program KROS4 </a:t>
            </a:r>
          </a:p>
          <a:p>
            <a:pPr marL="739775" lvl="1" indent="-28575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.</a:t>
            </a:r>
            <a:r>
              <a:rPr lang="cs-CZ" sz="1800" b="0" dirty="0" err="1">
                <a:solidFill>
                  <a:schemeClr val="tx1"/>
                </a:solidFill>
              </a:rPr>
              <a:t>kz</a:t>
            </a:r>
            <a:r>
              <a:rPr lang="cs-CZ" sz="1800" b="0" dirty="0">
                <a:solidFill>
                  <a:schemeClr val="tx1"/>
                </a:solidFill>
              </a:rPr>
              <a:t>, .</a:t>
            </a:r>
            <a:r>
              <a:rPr lang="cs-CZ" sz="1800" b="0" dirty="0" err="1">
                <a:solidFill>
                  <a:schemeClr val="tx1"/>
                </a:solidFill>
              </a:rPr>
              <a:t>kza</a:t>
            </a:r>
            <a:r>
              <a:rPr lang="cs-CZ" sz="1800" b="0" dirty="0">
                <a:solidFill>
                  <a:schemeClr val="tx1"/>
                </a:solidFill>
              </a:rPr>
              <a:t>, .</a:t>
            </a:r>
            <a:r>
              <a:rPr lang="cs-CZ" sz="1800" b="0" dirty="0" err="1">
                <a:solidFill>
                  <a:schemeClr val="tx1"/>
                </a:solidFill>
              </a:rPr>
              <a:t>unixml</a:t>
            </a:r>
            <a:r>
              <a:rPr lang="cs-CZ" sz="1800" b="0" dirty="0">
                <a:solidFill>
                  <a:schemeClr val="tx1"/>
                </a:solidFill>
              </a:rPr>
              <a:t>, .xc4, </a:t>
            </a:r>
            <a:r>
              <a:rPr lang="cs-CZ" sz="1800" b="0" dirty="0" err="1">
                <a:solidFill>
                  <a:schemeClr val="tx1"/>
                </a:solidFill>
              </a:rPr>
              <a:t>e.soupis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err="1">
                <a:solidFill>
                  <a:schemeClr val="tx1"/>
                </a:solidFill>
              </a:rPr>
              <a:t>eVV</a:t>
            </a:r>
            <a:r>
              <a:rPr lang="cs-CZ" sz="1800" b="0" dirty="0">
                <a:solidFill>
                  <a:schemeClr val="tx1"/>
                </a:solidFill>
              </a:rPr>
              <a:t>, .</a:t>
            </a:r>
            <a:r>
              <a:rPr lang="cs-CZ" sz="1800" b="0" dirty="0" err="1">
                <a:solidFill>
                  <a:schemeClr val="tx1"/>
                </a:solidFill>
              </a:rPr>
              <a:t>xls</a:t>
            </a:r>
            <a:endParaRPr lang="cs-CZ" sz="1800" b="0" dirty="0">
              <a:solidFill>
                <a:schemeClr val="tx1"/>
              </a:solidFill>
            </a:endParaRPr>
          </a:p>
          <a:p>
            <a:pPr marL="739775" lvl="1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r>
              <a:rPr lang="cs-CZ" dirty="0"/>
              <a:t>.PDF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Přehled základních formátů rozpočtů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687EEA13-95BA-4E76-93B4-02658779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433386"/>
            <a:ext cx="7158440" cy="44122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1 Předmět úpravy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2 Rozsah dokumentace pro zadání veřejné zakázky na stavební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3 Soupis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4 Struktura soupisu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5 Položky soupisu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6 Obsah položky soupisu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7 Výkaz výměr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8 Vymezení vedlejších a ostatních nákladů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9 Vedlejší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10 Ostatní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11 Cenová soustava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§ 12 Elektronická podoba soupisu prací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dirty="0"/>
              <a:t>Finanční rezervy rozpočtu, bankovní záruky, pojistné – v IROP nezpůsobilé.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Soulad s vyhláškou č. 169/2016 Sb.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1E2139E9-AAF9-4C44-B941-7B103B85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0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oceněný položkový rozpočet stavby pro stanovení předpokládané hodnoty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oceněný v aktuální cenové úrovni odpovídající datu vyhlášení VZ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v souladu s OP a vyhláškou č. 169/2016 Sb.</a:t>
            </a:r>
            <a:endParaRPr lang="cs-CZ" sz="18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slepý rozpočet stavby – součást ZD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před zahájením zadávacího řízení</a:t>
            </a: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dokumentace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8B33B8B8-729B-41EE-86AA-8C1E1702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1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3386"/>
            <a:ext cx="7234836" cy="4466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nekompletní dokumentace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rozpočty nejsou výstupem z rozpočtářského SW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rozpočty nejsou zpracovány v souladu s vyhláškou č. 169/2016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rozpočet obsahuje položky bez MJ či JC, chybně zvolené MJ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částka předpokládané hodnoty uvedená v ZD neodpovídá částce v oceněném rozpočtu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struktura slepého rozpočtu není shodná jako struktura oceněného rozpočtu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předložení neuzamčených rozpočtů s dodatečnými úpravami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rozpočet není doložen jako ucelený soubor, obsahuje položky charakteru komplet/soubor s odkazem na dílčí rozpočty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nelogický počet desetinných míst v hodnotách jednotlivých položek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před zahájením zadávacího řízení</a:t>
            </a: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nejčastější chyby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2653D90-3AF2-4F21-9EBD-957F50923D41}"/>
              </a:ext>
            </a:extLst>
          </p:cNvPr>
          <p:cNvSpPr txBox="1">
            <a:spLocks/>
          </p:cNvSpPr>
          <p:nvPr/>
        </p:nvSpPr>
        <p:spPr>
          <a:xfrm>
            <a:off x="1075489" y="4588478"/>
            <a:ext cx="7158440" cy="1950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82791A0C-92CB-4517-BA95-7EADE1ED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234836" cy="4466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 rozpočtu stavby jsou některé přesuny hmot PSV počítány MJ - %.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přesuny hmot položek vlastních a oddílů PSV, které nejsou obsaženy v cenové soustavě, mají být zahrnuty buď do jednotkových cen položek nebo použitím mj. „kus“, „kpl“ nebo „soubor“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nevhodné lze považovat variantu, kdy je v rozpočtu použito u přesunu hmot, jak mj. v %, tak konkrétní množství, tak vzorec, který odkazuje na předem v rozpočtu vzorcem pevně určený finanční základ, ze kterého se bude konečná částka vypočítávat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způsobuje komplikace v kalkulaci přesunu hmot v dodatcích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před zahájením zadávacího řízení</a:t>
            </a: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doporučení k přesunu hmot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2653D90-3AF2-4F21-9EBD-957F50923D41}"/>
              </a:ext>
            </a:extLst>
          </p:cNvPr>
          <p:cNvSpPr txBox="1">
            <a:spLocks/>
          </p:cNvSpPr>
          <p:nvPr/>
        </p:nvSpPr>
        <p:spPr>
          <a:xfrm>
            <a:off x="1075489" y="4588478"/>
            <a:ext cx="7158440" cy="1950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062D1B3-5975-4617-B824-7C91B933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rozpočet stavby doložen ve správném formátu?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rozpočet stavby vypracován v souladu s Vyhláškou 230/2012Sb. (platí do 30. 9. 2016) nebo Vyhláškou 169/2016Sb. (platí od 1. 10. 2016)?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neoceněný soupis prací strukturálně a položkově shodný s oceněným rozpočtem projektanta?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Neobsahuje rozpočet položky nestavebního charakteru nezbytné k poskytnutí stavebních prací?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Neobsahuje rozpočet odkazy na obchodní názvy, či konkrétní zboží, služby, technologie? </a:t>
            </a:r>
            <a:r>
              <a:rPr lang="cs-CZ" dirty="0"/>
              <a:t>§ 89 odst. 5 ZZVZ, platí pro celou ZD vč. příloh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před zahájením zadávacího řízení</a:t>
            </a:r>
          </a:p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sledované parametry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52BA0E3-0230-4770-87E1-AEFF3199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7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2046913"/>
            <a:ext cx="7158440" cy="3798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slepé rozpočty stavby vypracované a uveřejněné na základě dotazů uchazečů v průběhu VZ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položkový rozpočet stavby z vítězné nabídky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Kontrola zadávacího řízení před uzavřením smlouvy</a:t>
            </a:r>
          </a:p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dokumentace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BF032F7F-093F-4E16-BAD3-BB8D6C93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87480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323</TotalTime>
  <Words>1110</Words>
  <Application>Microsoft Office PowerPoint</Application>
  <PresentationFormat>Předvádění na obrazovce (4:3)</PresentationFormat>
  <Paragraphs>148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CRR template</vt:lpstr>
      <vt:lpstr>Stavební rozpočty a soupisy provedených prací.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Jiroušková Jitka</cp:lastModifiedBy>
  <cp:revision>45</cp:revision>
  <cp:lastPrinted>2021-08-25T08:00:08Z</cp:lastPrinted>
  <dcterms:created xsi:type="dcterms:W3CDTF">2021-01-13T14:58:16Z</dcterms:created>
  <dcterms:modified xsi:type="dcterms:W3CDTF">2021-09-13T07:30:41Z</dcterms:modified>
  <cp:category/>
</cp:coreProperties>
</file>